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0" name="Google Shape;20;p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4" name="Shape 74"/>
        <p:cNvGrpSpPr/>
        <p:nvPr/>
      </p:nvGrpSpPr>
      <p:grpSpPr>
        <a:xfrm>
          <a:off x="0" y="0"/>
          <a:ext cx="0" cy="0"/>
          <a:chOff x="0" y="0"/>
          <a:chExt cx="0" cy="0"/>
        </a:xfrm>
      </p:grpSpPr>
      <p:sp>
        <p:nvSpPr>
          <p:cNvPr id="75" name="Google Shape;75;p11"/>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7" name="Google Shape;77;p11"/>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8" name="Google Shape;78;p1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1" name="Shape 81"/>
        <p:cNvGrpSpPr/>
        <p:nvPr/>
      </p:nvGrpSpPr>
      <p:grpSpPr>
        <a:xfrm>
          <a:off x="0" y="0"/>
          <a:ext cx="0" cy="0"/>
          <a:chOff x="0" y="0"/>
          <a:chExt cx="0" cy="0"/>
        </a:xfrm>
      </p:grpSpPr>
      <p:sp>
        <p:nvSpPr>
          <p:cNvPr id="82" name="Google Shape;82;p12"/>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4" name="Google Shape;84;p1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7" name="Shape 87"/>
        <p:cNvGrpSpPr/>
        <p:nvPr/>
      </p:nvGrpSpPr>
      <p:grpSpPr>
        <a:xfrm>
          <a:off x="0" y="0"/>
          <a:ext cx="0" cy="0"/>
          <a:chOff x="0" y="0"/>
          <a:chExt cx="0" cy="0"/>
        </a:xfrm>
      </p:grpSpPr>
      <p:sp>
        <p:nvSpPr>
          <p:cNvPr id="88" name="Google Shape;88;p13"/>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0" name="Google Shape;90;p13"/>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1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4" name="Google Shape;94;p13"/>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a:solidFill>
                  <a:srgbClr val="86D1D8"/>
                </a:solidFill>
                <a:latin typeface="Arial"/>
                <a:ea typeface="Arial"/>
                <a:cs typeface="Arial"/>
                <a:sym typeface="Arial"/>
              </a:rPr>
              <a:t>“</a:t>
            </a:r>
            <a:endParaRPr/>
          </a:p>
        </p:txBody>
      </p:sp>
      <p:sp>
        <p:nvSpPr>
          <p:cNvPr id="95" name="Google Shape;95;p13"/>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6" name="Shape 96"/>
        <p:cNvGrpSpPr/>
        <p:nvPr/>
      </p:nvGrpSpPr>
      <p:grpSpPr>
        <a:xfrm>
          <a:off x="0" y="0"/>
          <a:ext cx="0" cy="0"/>
          <a:chOff x="0" y="0"/>
          <a:chExt cx="0" cy="0"/>
        </a:xfrm>
      </p:grpSpPr>
      <p:sp>
        <p:nvSpPr>
          <p:cNvPr id="97" name="Google Shape;97;p14"/>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99" name="Google Shape;99;p1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2" name="Shape 102"/>
        <p:cNvGrpSpPr/>
        <p:nvPr/>
      </p:nvGrpSpPr>
      <p:grpSpPr>
        <a:xfrm>
          <a:off x="0" y="0"/>
          <a:ext cx="0" cy="0"/>
          <a:chOff x="0" y="0"/>
          <a:chExt cx="0" cy="0"/>
        </a:xfrm>
      </p:grpSpPr>
      <p:sp>
        <p:nvSpPr>
          <p:cNvPr id="103" name="Google Shape;103;p1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5"/>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5" name="Google Shape;105;p15"/>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6" name="Google Shape;106;p15"/>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7" name="Google Shape;107;p15"/>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8" name="Google Shape;108;p15"/>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15"/>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0" name="Google Shape;110;p15"/>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1" name="Google Shape;111;p15"/>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2" name="Google Shape;112;p1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5" name="Shape 115"/>
        <p:cNvGrpSpPr/>
        <p:nvPr/>
      </p:nvGrpSpPr>
      <p:grpSpPr>
        <a:xfrm>
          <a:off x="0" y="0"/>
          <a:ext cx="0" cy="0"/>
          <a:chOff x="0" y="0"/>
          <a:chExt cx="0" cy="0"/>
        </a:xfrm>
      </p:grpSpPr>
      <p:sp>
        <p:nvSpPr>
          <p:cNvPr id="116" name="Google Shape;116;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6"/>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8" name="Google Shape;118;p16"/>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19" name="Google Shape;119;p16"/>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0" name="Google Shape;120;p16"/>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1" name="Google Shape;121;p16"/>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2" name="Google Shape;122;p16"/>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3" name="Google Shape;123;p16"/>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4" name="Google Shape;124;p16"/>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5" name="Google Shape;125;p16"/>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26" name="Google Shape;126;p16"/>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27" name="Google Shape;127;p16"/>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28" name="Google Shape;128;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7"/>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18"/>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8"/>
          <p:cNvSpPr txBox="1"/>
          <p:nvPr>
            <p:ph idx="1" type="body"/>
          </p:nvPr>
        </p:nvSpPr>
        <p:spPr>
          <a:xfrm rot="5400000">
            <a:off x="1679575"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6" name="Google Shape;26;p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 name="Shape 29"/>
        <p:cNvGrpSpPr/>
        <p:nvPr/>
      </p:nvGrpSpPr>
      <p:grpSpPr>
        <a:xfrm>
          <a:off x="0" y="0"/>
          <a:ext cx="0" cy="0"/>
          <a:chOff x="0" y="0"/>
          <a:chExt cx="0" cy="0"/>
        </a:xfrm>
      </p:grpSpPr>
      <p:sp>
        <p:nvSpPr>
          <p:cNvPr id="30" name="Google Shape;30;p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6"/>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41" name="Google Shape;41;p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7" name="Google Shape;47;p7"/>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8" name="Google Shape;48;p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4" name="Google Shape;54;p8"/>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5" name="Google Shape;55;p8"/>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6" name="Google Shape;56;p8"/>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7" name="Google Shape;57;p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9"/>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63" name="Google Shape;63;p9"/>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4" name="Google Shape;64;p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10"/>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0" name="Google Shape;70;p10"/>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1" name="Google Shape;71;p1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1.xml"/><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3.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Google Shape;7;p1"/>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1"/>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1"/>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1"/>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1" name="Google Shape;11;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type="ctrTitle"/>
          </p:nvPr>
        </p:nvSpPr>
        <p:spPr>
          <a:xfrm>
            <a:off x="1202498" y="2405584"/>
            <a:ext cx="9787004" cy="2046832"/>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6000"/>
              <a:buFont typeface="Century Gothic"/>
              <a:buNone/>
            </a:pPr>
            <a:r>
              <a:rPr b="1" lang="en-US" sz="6000"/>
              <a:t>Movie Mania</a:t>
            </a:r>
            <a:endParaRPr b="1" sz="6000"/>
          </a:p>
        </p:txBody>
      </p:sp>
      <p:sp>
        <p:nvSpPr>
          <p:cNvPr id="148" name="Google Shape;148;p19"/>
          <p:cNvSpPr txBox="1"/>
          <p:nvPr>
            <p:ph idx="1" type="subTitle"/>
          </p:nvPr>
        </p:nvSpPr>
        <p:spPr>
          <a:xfrm>
            <a:off x="1202498" y="4687534"/>
            <a:ext cx="10745662" cy="1522983"/>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440"/>
              <a:buNone/>
            </a:pPr>
            <a:r>
              <a:rPr b="1" lang="en-US" sz="1800">
                <a:solidFill>
                  <a:srgbClr val="EBDDEB"/>
                </a:solidFill>
              </a:rPr>
              <a:t>SUBMITTED BY-</a:t>
            </a:r>
            <a:endParaRPr/>
          </a:p>
          <a:p>
            <a:pPr indent="0" lvl="0" marL="0" rtl="0" algn="r">
              <a:spcBef>
                <a:spcPts val="1000"/>
              </a:spcBef>
              <a:spcAft>
                <a:spcPts val="0"/>
              </a:spcAft>
              <a:buSzPts val="1600"/>
              <a:buNone/>
            </a:pPr>
            <a:r>
              <a:rPr b="1" lang="en-US">
                <a:solidFill>
                  <a:srgbClr val="EBDDEB"/>
                </a:solidFill>
              </a:rPr>
              <a:t>MAYANK GOYAL</a:t>
            </a:r>
            <a:endParaRPr/>
          </a:p>
          <a:p>
            <a:pPr indent="0" lvl="0" marL="0" rtl="0" algn="r">
              <a:spcBef>
                <a:spcPts val="1000"/>
              </a:spcBef>
              <a:spcAft>
                <a:spcPts val="0"/>
              </a:spcAft>
              <a:buSzPts val="1600"/>
              <a:buNone/>
            </a:pPr>
            <a:r>
              <a:rPr b="1" lang="en-US">
                <a:solidFill>
                  <a:srgbClr val="EBDDEB"/>
                </a:solidFill>
              </a:rPr>
              <a:t>ADITI AGRAWAL</a:t>
            </a:r>
            <a:endParaRPr/>
          </a:p>
          <a:p>
            <a:pPr indent="0" lvl="0" marL="0" rtl="0" algn="r">
              <a:spcBef>
                <a:spcPts val="1000"/>
              </a:spcBef>
              <a:spcAft>
                <a:spcPts val="0"/>
              </a:spcAft>
              <a:buSzPts val="1600"/>
              <a:buNone/>
            </a:pPr>
            <a:r>
              <a:rPr b="1" lang="en-US">
                <a:solidFill>
                  <a:srgbClr val="EBDDEB"/>
                </a:solidFill>
              </a:rPr>
              <a:t>AYUSH CHATURVEDI</a:t>
            </a:r>
            <a:endParaRPr/>
          </a:p>
          <a:p>
            <a:pPr indent="0" lvl="0" marL="0" rtl="0" algn="r">
              <a:spcBef>
                <a:spcPts val="1000"/>
              </a:spcBef>
              <a:spcAft>
                <a:spcPts val="0"/>
              </a:spcAft>
              <a:buSzPts val="1600"/>
              <a:buNone/>
            </a:pPr>
            <a:r>
              <a:rPr b="1" lang="en-US">
                <a:solidFill>
                  <a:srgbClr val="EBDDEB"/>
                </a:solidFill>
              </a:rPr>
              <a:t>HARSHITA BHARDWAJ </a:t>
            </a:r>
            <a:endParaRPr/>
          </a:p>
        </p:txBody>
      </p:sp>
      <p:pic>
        <p:nvPicPr>
          <p:cNvPr descr="https://lh5.googleusercontent.com/VzU0XN2-poY9RozTW0aKc_YLrj5Sndf1APj68vUr-cjG24EVx2-DGr2JO0k4yoT8PHUaWEcMjMBVVGINvd6rGXT0CzZYBmAOVYGjtLezWdUGFXv65-ItvtS0NDSI3orwlpzHZbe46c4" id="149" name="Google Shape;149;p19"/>
          <p:cNvPicPr preferRelativeResize="0"/>
          <p:nvPr/>
        </p:nvPicPr>
        <p:blipFill rotWithShape="1">
          <a:blip r:embed="rId3">
            <a:alphaModFix/>
          </a:blip>
          <a:srcRect b="0" l="0" r="0" t="0"/>
          <a:stretch/>
        </p:blipFill>
        <p:spPr>
          <a:xfrm>
            <a:off x="5127882" y="292317"/>
            <a:ext cx="1936236" cy="1878149"/>
          </a:xfrm>
          <a:prstGeom prst="rect">
            <a:avLst/>
          </a:prstGeom>
          <a:noFill/>
          <a:ln>
            <a:noFill/>
          </a:ln>
        </p:spPr>
      </p:pic>
      <p:sp>
        <p:nvSpPr>
          <p:cNvPr id="150" name="Google Shape;150;p19"/>
          <p:cNvSpPr txBox="1"/>
          <p:nvPr/>
        </p:nvSpPr>
        <p:spPr>
          <a:xfrm>
            <a:off x="2146126" y="2706922"/>
            <a:ext cx="850517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Century Gothic"/>
                <a:ea typeface="Century Gothic"/>
                <a:cs typeface="Century Gothic"/>
                <a:sym typeface="Century Gothic"/>
              </a:rPr>
              <a:t>        DEPARTMENT OF COMPUTER ENGINEERING AND  APPLICATIONS</a:t>
            </a:r>
            <a:endParaRPr/>
          </a:p>
          <a:p>
            <a:pPr indent="0" lvl="0" marL="0" marR="0" rtl="0" algn="l">
              <a:spcBef>
                <a:spcPts val="0"/>
              </a:spcBef>
              <a:spcAft>
                <a:spcPts val="0"/>
              </a:spcAft>
              <a:buNone/>
            </a:pPr>
            <a:r>
              <a:rPr b="1" lang="en-US" sz="1800">
                <a:solidFill>
                  <a:schemeClr val="dk1"/>
                </a:solidFill>
                <a:latin typeface="Century Gothic"/>
                <a:ea typeface="Century Gothic"/>
                <a:cs typeface="Century Gothic"/>
                <a:sym typeface="Century Gothic"/>
              </a:rPr>
              <a:t>  				Institute Of Engineering and Technology</a:t>
            </a:r>
            <a:endParaRPr/>
          </a:p>
          <a:p>
            <a:pPr indent="0" lvl="0" marL="0" marR="0" rtl="0" algn="l">
              <a:spcBef>
                <a:spcPts val="0"/>
              </a:spcBef>
              <a:spcAft>
                <a:spcPts val="0"/>
              </a:spcAft>
              <a:buNone/>
            </a:pPr>
            <a:br>
              <a:rPr b="1" lang="en-US" sz="1800">
                <a:solidFill>
                  <a:schemeClr val="dk1"/>
                </a:solidFill>
                <a:latin typeface="Century Gothic"/>
                <a:ea typeface="Century Gothic"/>
                <a:cs typeface="Century Gothic"/>
                <a:sym typeface="Century Gothic"/>
              </a:rPr>
            </a:br>
            <a:r>
              <a:rPr b="1" lang="en-US" sz="1800">
                <a:solidFill>
                  <a:schemeClr val="dk1"/>
                </a:solidFill>
                <a:latin typeface="Century Gothic"/>
                <a:ea typeface="Century Gothic"/>
                <a:cs typeface="Century Gothic"/>
                <a:sym typeface="Century Gothic"/>
              </a:rPr>
              <a:t>		</a:t>
            </a:r>
            <a:endParaRPr b="1" sz="18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628694" y="539803"/>
            <a:ext cx="11397900" cy="6174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3600"/>
              <a:buFont typeface="Arial"/>
              <a:buNone/>
            </a:pPr>
            <a:r>
              <a:rPr b="1" lang="en-US" sz="3600">
                <a:latin typeface="Arial"/>
                <a:ea typeface="Arial"/>
                <a:cs typeface="Arial"/>
                <a:sym typeface="Arial"/>
              </a:rPr>
              <a:t>PROJECT SNIPPETS</a:t>
            </a:r>
            <a:br>
              <a:rPr lang="en-US" sz="2800">
                <a:latin typeface="Arial"/>
                <a:ea typeface="Arial"/>
                <a:cs typeface="Arial"/>
                <a:sym typeface="Arial"/>
              </a:rPr>
            </a:br>
            <a:r>
              <a:rPr lang="en-US" sz="2800">
                <a:latin typeface="Arial"/>
                <a:ea typeface="Arial"/>
                <a:cs typeface="Arial"/>
                <a:sym typeface="Arial"/>
              </a:rPr>
              <a:t>		LOGIN PAGE</a:t>
            </a:r>
            <a:br>
              <a:rPr lang="en-US" sz="2800">
                <a:latin typeface="Arial"/>
                <a:ea typeface="Arial"/>
                <a:cs typeface="Arial"/>
                <a:sym typeface="Arial"/>
              </a:rPr>
            </a:br>
            <a:r>
              <a:rPr lang="en-US" sz="2800">
                <a:latin typeface="Arial"/>
                <a:ea typeface="Arial"/>
                <a:cs typeface="Arial"/>
                <a:sym typeface="Arial"/>
              </a:rPr>
              <a:t>   </a:t>
            </a:r>
            <a:endParaRPr sz="2800">
              <a:latin typeface="Arial"/>
              <a:ea typeface="Arial"/>
              <a:cs typeface="Arial"/>
              <a:sym typeface="Arial"/>
            </a:endParaRPr>
          </a:p>
        </p:txBody>
      </p:sp>
      <p:pic>
        <p:nvPicPr>
          <p:cNvPr id="204" name="Google Shape;204;p28"/>
          <p:cNvPicPr preferRelativeResize="0"/>
          <p:nvPr/>
        </p:nvPicPr>
        <p:blipFill>
          <a:blip r:embed="rId3">
            <a:alphaModFix/>
          </a:blip>
          <a:stretch>
            <a:fillRect/>
          </a:stretch>
        </p:blipFill>
        <p:spPr>
          <a:xfrm>
            <a:off x="2101175" y="1833825"/>
            <a:ext cx="9925424" cy="48805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628694" y="539803"/>
            <a:ext cx="11397900" cy="6174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3600"/>
              <a:buFont typeface="Arial"/>
              <a:buNone/>
            </a:pPr>
            <a:r>
              <a:rPr b="1" lang="en-US" sz="3600">
                <a:latin typeface="Arial"/>
                <a:ea typeface="Arial"/>
                <a:cs typeface="Arial"/>
                <a:sym typeface="Arial"/>
              </a:rPr>
              <a:t>PROJECT SNIPPETS</a:t>
            </a:r>
            <a:br>
              <a:rPr lang="en-US" sz="2800">
                <a:latin typeface="Arial"/>
                <a:ea typeface="Arial"/>
                <a:cs typeface="Arial"/>
                <a:sym typeface="Arial"/>
              </a:rPr>
            </a:br>
            <a:r>
              <a:rPr lang="en-US" sz="2800">
                <a:latin typeface="Arial"/>
                <a:ea typeface="Arial"/>
                <a:cs typeface="Arial"/>
                <a:sym typeface="Arial"/>
              </a:rPr>
              <a:t>		SIGN UP FORM</a:t>
            </a:r>
            <a:br>
              <a:rPr lang="en-US" sz="2800">
                <a:latin typeface="Arial"/>
                <a:ea typeface="Arial"/>
                <a:cs typeface="Arial"/>
                <a:sym typeface="Arial"/>
              </a:rPr>
            </a:br>
            <a:r>
              <a:rPr lang="en-US" sz="2800">
                <a:latin typeface="Arial"/>
                <a:ea typeface="Arial"/>
                <a:cs typeface="Arial"/>
                <a:sym typeface="Arial"/>
              </a:rPr>
              <a:t>   </a:t>
            </a:r>
            <a:endParaRPr sz="2800">
              <a:latin typeface="Arial"/>
              <a:ea typeface="Arial"/>
              <a:cs typeface="Arial"/>
              <a:sym typeface="Arial"/>
            </a:endParaRPr>
          </a:p>
        </p:txBody>
      </p:sp>
      <p:pic>
        <p:nvPicPr>
          <p:cNvPr id="210" name="Google Shape;210;p29"/>
          <p:cNvPicPr preferRelativeResize="0"/>
          <p:nvPr/>
        </p:nvPicPr>
        <p:blipFill>
          <a:blip r:embed="rId3">
            <a:alphaModFix/>
          </a:blip>
          <a:stretch>
            <a:fillRect/>
          </a:stretch>
        </p:blipFill>
        <p:spPr>
          <a:xfrm>
            <a:off x="1896900" y="1823925"/>
            <a:ext cx="10129702" cy="48904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628694" y="539803"/>
            <a:ext cx="11397843" cy="617450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3600"/>
              <a:buFont typeface="Arial"/>
              <a:buNone/>
            </a:pPr>
            <a:r>
              <a:rPr b="1" lang="en-US" sz="3600">
                <a:latin typeface="Arial"/>
                <a:ea typeface="Arial"/>
                <a:cs typeface="Arial"/>
                <a:sym typeface="Arial"/>
              </a:rPr>
              <a:t>PROJECT SNIPPETS</a:t>
            </a:r>
            <a:br>
              <a:rPr lang="en-US" sz="2800">
                <a:latin typeface="Arial"/>
                <a:ea typeface="Arial"/>
                <a:cs typeface="Arial"/>
                <a:sym typeface="Arial"/>
              </a:rPr>
            </a:br>
            <a:r>
              <a:rPr lang="en-US" sz="2800">
                <a:latin typeface="Arial"/>
                <a:ea typeface="Arial"/>
                <a:cs typeface="Arial"/>
                <a:sym typeface="Arial"/>
              </a:rPr>
              <a:t>		HOME PAGE</a:t>
            </a:r>
            <a:br>
              <a:rPr lang="en-US" sz="2800">
                <a:latin typeface="Arial"/>
                <a:ea typeface="Arial"/>
                <a:cs typeface="Arial"/>
                <a:sym typeface="Arial"/>
              </a:rPr>
            </a:br>
            <a:r>
              <a:rPr lang="en-US" sz="2800">
                <a:latin typeface="Arial"/>
                <a:ea typeface="Arial"/>
                <a:cs typeface="Arial"/>
                <a:sym typeface="Arial"/>
              </a:rPr>
              <a:t>   </a:t>
            </a:r>
            <a:endParaRPr sz="2800">
              <a:latin typeface="Arial"/>
              <a:ea typeface="Arial"/>
              <a:cs typeface="Arial"/>
              <a:sym typeface="Arial"/>
            </a:endParaRPr>
          </a:p>
        </p:txBody>
      </p:sp>
      <p:pic>
        <p:nvPicPr>
          <p:cNvPr id="216" name="Google Shape;216;p30"/>
          <p:cNvPicPr preferRelativeResize="0"/>
          <p:nvPr/>
        </p:nvPicPr>
        <p:blipFill>
          <a:blip r:embed="rId3">
            <a:alphaModFix/>
          </a:blip>
          <a:stretch>
            <a:fillRect/>
          </a:stretch>
        </p:blipFill>
        <p:spPr>
          <a:xfrm>
            <a:off x="1958600" y="1823925"/>
            <a:ext cx="10067926" cy="48903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628694" y="539803"/>
            <a:ext cx="11397843" cy="617450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3600"/>
              <a:buFont typeface="Arial"/>
              <a:buNone/>
            </a:pPr>
            <a:r>
              <a:rPr b="1" lang="en-US" sz="3600">
                <a:latin typeface="Arial"/>
                <a:ea typeface="Arial"/>
                <a:cs typeface="Arial"/>
                <a:sym typeface="Arial"/>
              </a:rPr>
              <a:t>PROJECT SNIPPETS</a:t>
            </a:r>
            <a:br>
              <a:rPr lang="en-US" sz="2800">
                <a:latin typeface="Arial"/>
                <a:ea typeface="Arial"/>
                <a:cs typeface="Arial"/>
                <a:sym typeface="Arial"/>
              </a:rPr>
            </a:br>
            <a:r>
              <a:rPr lang="en-US" sz="2800">
                <a:latin typeface="Arial"/>
                <a:ea typeface="Arial"/>
                <a:cs typeface="Arial"/>
                <a:sym typeface="Arial"/>
              </a:rPr>
              <a:t>		MOVIE DETAILS</a:t>
            </a:r>
            <a:br>
              <a:rPr lang="en-US" sz="2800">
                <a:latin typeface="Arial"/>
                <a:ea typeface="Arial"/>
                <a:cs typeface="Arial"/>
                <a:sym typeface="Arial"/>
              </a:rPr>
            </a:br>
            <a:r>
              <a:rPr lang="en-US" sz="2800">
                <a:latin typeface="Arial"/>
                <a:ea typeface="Arial"/>
                <a:cs typeface="Arial"/>
                <a:sym typeface="Arial"/>
              </a:rPr>
              <a:t>   </a:t>
            </a:r>
            <a:endParaRPr sz="2800">
              <a:latin typeface="Arial"/>
              <a:ea typeface="Arial"/>
              <a:cs typeface="Arial"/>
              <a:sym typeface="Arial"/>
            </a:endParaRPr>
          </a:p>
        </p:txBody>
      </p:sp>
      <p:pic>
        <p:nvPicPr>
          <p:cNvPr id="222" name="Google Shape;222;p31"/>
          <p:cNvPicPr preferRelativeResize="0"/>
          <p:nvPr/>
        </p:nvPicPr>
        <p:blipFill>
          <a:blip r:embed="rId3">
            <a:alphaModFix/>
          </a:blip>
          <a:stretch>
            <a:fillRect/>
          </a:stretch>
        </p:blipFill>
        <p:spPr>
          <a:xfrm>
            <a:off x="2159550" y="1823925"/>
            <a:ext cx="9805474" cy="483288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628694" y="539803"/>
            <a:ext cx="11397843" cy="617450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3600"/>
              <a:buFont typeface="Arial"/>
              <a:buNone/>
            </a:pPr>
            <a:r>
              <a:rPr b="1" lang="en-US" sz="3600">
                <a:latin typeface="Arial"/>
                <a:ea typeface="Arial"/>
                <a:cs typeface="Arial"/>
                <a:sym typeface="Arial"/>
              </a:rPr>
              <a:t>PROJECT SNIPPETS</a:t>
            </a:r>
            <a:br>
              <a:rPr lang="en-US" sz="2800">
                <a:latin typeface="Arial"/>
                <a:ea typeface="Arial"/>
                <a:cs typeface="Arial"/>
                <a:sym typeface="Arial"/>
              </a:rPr>
            </a:br>
            <a:r>
              <a:rPr lang="en-US" sz="2800">
                <a:latin typeface="Arial"/>
                <a:ea typeface="Arial"/>
                <a:cs typeface="Arial"/>
                <a:sym typeface="Arial"/>
              </a:rPr>
              <a:t>     COMMENT SECTION</a:t>
            </a:r>
            <a:br>
              <a:rPr lang="en-US" sz="2800">
                <a:latin typeface="Arial"/>
                <a:ea typeface="Arial"/>
                <a:cs typeface="Arial"/>
                <a:sym typeface="Arial"/>
              </a:rPr>
            </a:br>
            <a:r>
              <a:rPr lang="en-US" sz="2800">
                <a:latin typeface="Arial"/>
                <a:ea typeface="Arial"/>
                <a:cs typeface="Arial"/>
                <a:sym typeface="Arial"/>
              </a:rPr>
              <a:t>   </a:t>
            </a:r>
            <a:endParaRPr sz="2800">
              <a:latin typeface="Arial"/>
              <a:ea typeface="Arial"/>
              <a:cs typeface="Arial"/>
              <a:sym typeface="Arial"/>
            </a:endParaRPr>
          </a:p>
        </p:txBody>
      </p:sp>
      <p:pic>
        <p:nvPicPr>
          <p:cNvPr id="228" name="Google Shape;228;p32"/>
          <p:cNvPicPr preferRelativeResize="0"/>
          <p:nvPr/>
        </p:nvPicPr>
        <p:blipFill>
          <a:blip r:embed="rId3">
            <a:alphaModFix/>
          </a:blip>
          <a:stretch>
            <a:fillRect/>
          </a:stretch>
        </p:blipFill>
        <p:spPr>
          <a:xfrm>
            <a:off x="2276275" y="1823925"/>
            <a:ext cx="9750249" cy="485437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idx="1" type="body"/>
          </p:nvPr>
        </p:nvSpPr>
        <p:spPr>
          <a:xfrm>
            <a:off x="1103312" y="2052918"/>
            <a:ext cx="8946600" cy="4195500"/>
          </a:xfrm>
          <a:prstGeom prst="rect">
            <a:avLst/>
          </a:prstGeom>
          <a:noFill/>
          <a:ln>
            <a:noFill/>
          </a:ln>
        </p:spPr>
        <p:txBody>
          <a:bodyPr anchorCtr="0" anchor="t" bIns="45700" lIns="91425" spcFirstLastPara="1" rIns="91425" wrap="square" tIns="45700">
            <a:normAutofit/>
          </a:bodyPr>
          <a:lstStyle/>
          <a:p>
            <a:pPr indent="0" lvl="0" marL="0" rtl="0" algn="l">
              <a:lnSpc>
                <a:spcPct val="107000"/>
              </a:lnSpc>
              <a:spcBef>
                <a:spcPts val="0"/>
              </a:spcBef>
              <a:spcAft>
                <a:spcPts val="0"/>
              </a:spcAft>
              <a:buNone/>
            </a:pPr>
            <a:r>
              <a:t/>
            </a:r>
            <a:endParaRPr sz="3200"/>
          </a:p>
          <a:p>
            <a:pPr indent="0" lvl="0" marL="0" rtl="0" algn="l">
              <a:spcBef>
                <a:spcPts val="1800"/>
              </a:spcBef>
              <a:spcAft>
                <a:spcPts val="0"/>
              </a:spcAft>
              <a:buSzPts val="2560"/>
              <a:buNone/>
            </a:pPr>
            <a:br>
              <a:rPr lang="en-US" sz="3200"/>
            </a:br>
            <a:endParaRPr sz="3200"/>
          </a:p>
        </p:txBody>
      </p:sp>
      <p:pic>
        <p:nvPicPr>
          <p:cNvPr id="234" name="Google Shape;234;p33"/>
          <p:cNvPicPr preferRelativeResize="0"/>
          <p:nvPr/>
        </p:nvPicPr>
        <p:blipFill>
          <a:blip r:embed="rId3">
            <a:alphaModFix/>
          </a:blip>
          <a:stretch>
            <a:fillRect/>
          </a:stretch>
        </p:blipFill>
        <p:spPr>
          <a:xfrm>
            <a:off x="2072000" y="1882300"/>
            <a:ext cx="10009748" cy="4815201"/>
          </a:xfrm>
          <a:prstGeom prst="rect">
            <a:avLst/>
          </a:prstGeom>
          <a:noFill/>
          <a:ln>
            <a:noFill/>
          </a:ln>
        </p:spPr>
      </p:pic>
      <p:sp>
        <p:nvSpPr>
          <p:cNvPr id="235" name="Google Shape;235;p33"/>
          <p:cNvSpPr txBox="1"/>
          <p:nvPr/>
        </p:nvSpPr>
        <p:spPr>
          <a:xfrm>
            <a:off x="3326850" y="831725"/>
            <a:ext cx="840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Gothic"/>
                <a:ea typeface="Century Gothic"/>
                <a:cs typeface="Century Gothic"/>
                <a:sym typeface="Century Gothic"/>
              </a:rPr>
              <a:t>pP</a:t>
            </a:r>
            <a:endParaRPr>
              <a:latin typeface="Century Gothic"/>
              <a:ea typeface="Century Gothic"/>
              <a:cs typeface="Century Gothic"/>
              <a:sym typeface="Century Gothic"/>
            </a:endParaRPr>
          </a:p>
        </p:txBody>
      </p:sp>
      <p:sp>
        <p:nvSpPr>
          <p:cNvPr id="236" name="Google Shape;236;p33"/>
          <p:cNvSpPr txBox="1"/>
          <p:nvPr/>
        </p:nvSpPr>
        <p:spPr>
          <a:xfrm>
            <a:off x="452325" y="364775"/>
            <a:ext cx="6230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Gothic"/>
                <a:ea typeface="Century Gothic"/>
                <a:cs typeface="Century Gothic"/>
                <a:sym typeface="Century Gothic"/>
              </a:rPr>
              <a:t>pPP</a:t>
            </a:r>
            <a:r>
              <a:rPr b="1" lang="en-US" sz="3600">
                <a:solidFill>
                  <a:schemeClr val="lt2"/>
                </a:solidFill>
              </a:rPr>
              <a:t>PROJECT SNIPPETS</a:t>
            </a:r>
            <a:endParaRPr>
              <a:latin typeface="Century Gothic"/>
              <a:ea typeface="Century Gothic"/>
              <a:cs typeface="Century Gothic"/>
              <a:sym typeface="Century Gothic"/>
            </a:endParaRPr>
          </a:p>
        </p:txBody>
      </p:sp>
      <p:sp>
        <p:nvSpPr>
          <p:cNvPr id="237" name="Google Shape;237;p33"/>
          <p:cNvSpPr txBox="1"/>
          <p:nvPr/>
        </p:nvSpPr>
        <p:spPr>
          <a:xfrm>
            <a:off x="1750975" y="1103675"/>
            <a:ext cx="274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2"/>
              </a:buClr>
              <a:buSzPts val="3600"/>
              <a:buFont typeface="Arial"/>
              <a:buNone/>
            </a:pPr>
            <a:r>
              <a:rPr lang="en-US" sz="2800">
                <a:solidFill>
                  <a:schemeClr val="lt2"/>
                </a:solidFill>
              </a:rPr>
              <a:t>DATABASE</a:t>
            </a:r>
            <a:endParaRPr>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2020759" y="2382102"/>
            <a:ext cx="10171241" cy="268367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11500"/>
              <a:buFont typeface="Century Gothic"/>
              <a:buNone/>
            </a:pPr>
            <a:r>
              <a:rPr lang="en-US" sz="11500"/>
              <a:t>Thank you.</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6000"/>
              <a:buFont typeface="Century Gothic"/>
              <a:buNone/>
            </a:pPr>
            <a:r>
              <a:rPr lang="en-US" sz="6000"/>
              <a:t>Problem statement</a:t>
            </a:r>
            <a:endParaRPr/>
          </a:p>
        </p:txBody>
      </p:sp>
      <p:sp>
        <p:nvSpPr>
          <p:cNvPr id="156" name="Google Shape;156;p20"/>
          <p:cNvSpPr txBox="1"/>
          <p:nvPr>
            <p:ph idx="1" type="body"/>
          </p:nvPr>
        </p:nvSpPr>
        <p:spPr>
          <a:xfrm>
            <a:off x="685800" y="1853248"/>
            <a:ext cx="10820400" cy="4553327"/>
          </a:xfrm>
          <a:prstGeom prst="rect">
            <a:avLst/>
          </a:prstGeom>
          <a:noFill/>
          <a:ln>
            <a:noFill/>
          </a:ln>
        </p:spPr>
        <p:txBody>
          <a:bodyPr anchorCtr="0" anchor="t" bIns="45700" lIns="91425" spcFirstLastPara="1" rIns="91425" wrap="square" tIns="45700">
            <a:normAutofit/>
          </a:bodyPr>
          <a:lstStyle/>
          <a:p>
            <a:pPr indent="0" lvl="0" marL="237078" rtl="0" algn="just">
              <a:spcBef>
                <a:spcPts val="7848"/>
              </a:spcBef>
              <a:spcAft>
                <a:spcPts val="0"/>
              </a:spcAft>
              <a:buSzPts val="1100"/>
              <a:buNone/>
            </a:pPr>
            <a:r>
              <a:rPr lang="en-US" sz="2001">
                <a:solidFill>
                  <a:srgbClr val="FFFFFF"/>
                </a:solidFill>
                <a:latin typeface="Arial"/>
                <a:ea typeface="Arial"/>
                <a:cs typeface="Arial"/>
                <a:sym typeface="Arial"/>
              </a:rPr>
              <a:t>This project is to make a  full stack web application based on MERN technology which will help  users  to  get  details  of latest  movies. (like run time ,rating ,category and their star cast etc.)</a:t>
            </a:r>
            <a:r>
              <a:rPr lang="en-US" sz="1801">
                <a:solidFill>
                  <a:srgbClr val="FFFFFF"/>
                </a:solidFill>
                <a:latin typeface="Arial"/>
                <a:ea typeface="Arial"/>
                <a:cs typeface="Arial"/>
                <a:sym typeface="Arial"/>
              </a:rPr>
              <a:t>. </a:t>
            </a:r>
            <a:endParaRPr sz="1801">
              <a:solidFill>
                <a:srgbClr val="FFFFFF"/>
              </a:solidFill>
              <a:latin typeface="Arial"/>
              <a:ea typeface="Arial"/>
              <a:cs typeface="Arial"/>
              <a:sym typeface="Arial"/>
            </a:endParaRPr>
          </a:p>
          <a:p>
            <a:pPr indent="-342900" lvl="0" marL="342900" rtl="0" algn="l">
              <a:spcBef>
                <a:spcPts val="1000"/>
              </a:spcBef>
              <a:spcAft>
                <a:spcPts val="0"/>
              </a:spcAft>
              <a:buSzPts val="1600"/>
              <a:buFont typeface="Noto Sans Symbols"/>
              <a:buChar char="❑"/>
            </a:pPr>
            <a:r>
              <a:rPr lang="en-US">
                <a:latin typeface="Arial"/>
                <a:ea typeface="Arial"/>
                <a:cs typeface="Arial"/>
                <a:sym typeface="Arial"/>
              </a:rPr>
              <a:t>DESIGN</a:t>
            </a:r>
            <a:endParaRPr/>
          </a:p>
          <a:p>
            <a:pPr indent="-342900" lvl="0" marL="342900" rtl="0" algn="l">
              <a:spcBef>
                <a:spcPts val="1000"/>
              </a:spcBef>
              <a:spcAft>
                <a:spcPts val="0"/>
              </a:spcAft>
              <a:buSzPts val="1600"/>
              <a:buFont typeface="Noto Sans Symbols"/>
              <a:buChar char="❑"/>
            </a:pPr>
            <a:r>
              <a:rPr lang="en-US">
                <a:latin typeface="Arial"/>
                <a:ea typeface="Arial"/>
                <a:cs typeface="Arial"/>
                <a:sym typeface="Arial"/>
              </a:rPr>
              <a:t>LOGO</a:t>
            </a:r>
            <a:endParaRPr/>
          </a:p>
          <a:p>
            <a:pPr indent="-342900" lvl="0" marL="342900" rtl="0" algn="l">
              <a:spcBef>
                <a:spcPts val="1000"/>
              </a:spcBef>
              <a:spcAft>
                <a:spcPts val="0"/>
              </a:spcAft>
              <a:buSzPts val="1600"/>
              <a:buFont typeface="Noto Sans Symbols"/>
              <a:buChar char="❑"/>
            </a:pPr>
            <a:r>
              <a:rPr lang="en-US">
                <a:latin typeface="Arial"/>
                <a:ea typeface="Arial"/>
                <a:cs typeface="Arial"/>
                <a:sym typeface="Arial"/>
              </a:rPr>
              <a:t>HIGH QUALITY IMAGES</a:t>
            </a:r>
            <a:endParaRPr/>
          </a:p>
          <a:p>
            <a:pPr indent="-342900" lvl="0" marL="342900" rtl="0" algn="l">
              <a:spcBef>
                <a:spcPts val="1000"/>
              </a:spcBef>
              <a:spcAft>
                <a:spcPts val="0"/>
              </a:spcAft>
              <a:buSzPts val="1600"/>
              <a:buFont typeface="Noto Sans Symbols"/>
              <a:buChar char="❑"/>
            </a:pPr>
            <a:r>
              <a:rPr lang="en-US">
                <a:latin typeface="Arial"/>
                <a:ea typeface="Arial"/>
                <a:cs typeface="Arial"/>
                <a:sym typeface="Arial"/>
              </a:rPr>
              <a:t>CONTACT INFORMATION</a:t>
            </a:r>
            <a:endParaRPr/>
          </a:p>
          <a:p>
            <a:pPr indent="-342900" lvl="0" marL="342900" rtl="0" algn="l">
              <a:spcBef>
                <a:spcPts val="1000"/>
              </a:spcBef>
              <a:spcAft>
                <a:spcPts val="0"/>
              </a:spcAft>
              <a:buSzPts val="1600"/>
              <a:buFont typeface="Noto Sans Symbols"/>
              <a:buChar char="❑"/>
            </a:pPr>
            <a:r>
              <a:rPr lang="en-US">
                <a:latin typeface="Arial"/>
                <a:ea typeface="Arial"/>
                <a:cs typeface="Arial"/>
                <a:sym typeface="Arial"/>
              </a:rPr>
              <a:t>SOCIAL MEDIA HANDLES</a:t>
            </a:r>
            <a:endParaRPr/>
          </a:p>
          <a:p>
            <a:pPr indent="-342900" lvl="0" marL="342900" rtl="0" algn="l">
              <a:spcBef>
                <a:spcPts val="1000"/>
              </a:spcBef>
              <a:spcAft>
                <a:spcPts val="0"/>
              </a:spcAft>
              <a:buSzPts val="1600"/>
              <a:buFont typeface="Noto Sans Symbols"/>
              <a:buChar char="❑"/>
            </a:pPr>
            <a:r>
              <a:rPr lang="en-US">
                <a:latin typeface="Arial"/>
                <a:ea typeface="Arial"/>
                <a:cs typeface="Arial"/>
                <a:sym typeface="Arial"/>
              </a:rPr>
              <a:t>ABOUT SECTION </a:t>
            </a:r>
            <a:endParaRPr/>
          </a:p>
          <a:p>
            <a:pPr indent="-342900" lvl="0" marL="342900" rtl="0" algn="l">
              <a:spcBef>
                <a:spcPts val="1000"/>
              </a:spcBef>
              <a:spcAft>
                <a:spcPts val="0"/>
              </a:spcAft>
              <a:buSzPts val="1600"/>
              <a:buFont typeface="Noto Sans Symbols"/>
              <a:buChar char="❑"/>
            </a:pPr>
            <a:r>
              <a:rPr lang="en-US">
                <a:latin typeface="Arial"/>
                <a:ea typeface="Arial"/>
                <a:cs typeface="Arial"/>
                <a:sym typeface="Arial"/>
              </a:rPr>
              <a:t>SERVICES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5400"/>
              <a:buFont typeface="Century Gothic"/>
              <a:buNone/>
            </a:pPr>
            <a:r>
              <a:rPr lang="en-US" sz="5400"/>
              <a:t>Introduction</a:t>
            </a:r>
            <a:endParaRPr/>
          </a:p>
        </p:txBody>
      </p:sp>
      <p:sp>
        <p:nvSpPr>
          <p:cNvPr id="162" name="Google Shape;162;p2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fontScale="77500" lnSpcReduction="20000"/>
          </a:bodyPr>
          <a:lstStyle/>
          <a:p>
            <a:pPr indent="-435026" lvl="0" marL="342900" rtl="0" algn="just">
              <a:spcBef>
                <a:spcPts val="0"/>
              </a:spcBef>
              <a:spcAft>
                <a:spcPts val="0"/>
              </a:spcAft>
              <a:buClr>
                <a:srgbClr val="FFFFFF"/>
              </a:buClr>
              <a:buSzPct val="129012"/>
              <a:buChar char="►"/>
            </a:pPr>
            <a:r>
              <a:rPr lang="en-US" sz="2891">
                <a:solidFill>
                  <a:srgbClr val="FFFFFF"/>
                </a:solidFill>
                <a:latin typeface="Arial"/>
                <a:ea typeface="Arial"/>
                <a:cs typeface="Arial"/>
                <a:sym typeface="Arial"/>
              </a:rPr>
              <a:t>Whenever a new movie comes people find out where they can watch the movie or look  for the reviews of the movie to check whether they should watch that movie or not by seeing the ratings and reviews of people about it.  </a:t>
            </a:r>
            <a:endParaRPr sz="2891">
              <a:solidFill>
                <a:srgbClr val="FFFFFF"/>
              </a:solidFill>
              <a:latin typeface="Arial"/>
              <a:ea typeface="Arial"/>
              <a:cs typeface="Arial"/>
              <a:sym typeface="Arial"/>
            </a:endParaRPr>
          </a:p>
          <a:p>
            <a:pPr indent="-435026" lvl="0" marL="342900" rtl="0" algn="just">
              <a:spcBef>
                <a:spcPts val="0"/>
              </a:spcBef>
              <a:spcAft>
                <a:spcPts val="0"/>
              </a:spcAft>
              <a:buClr>
                <a:srgbClr val="FFFFFF"/>
              </a:buClr>
              <a:buSzPct val="129012"/>
              <a:buChar char="►"/>
            </a:pPr>
            <a:r>
              <a:rPr lang="en-US" sz="2891">
                <a:solidFill>
                  <a:srgbClr val="FFFFFF"/>
                </a:solidFill>
                <a:latin typeface="Arial"/>
                <a:ea typeface="Arial"/>
                <a:cs typeface="Arial"/>
                <a:sym typeface="Arial"/>
              </a:rPr>
              <a:t>People nowadays love watching movies for entertainment purposes and also                           there are movies which motivates us and teaches us many lessons. So having a  website which will help in the refreshment of people is a good idea. So on our website we are going to add the latest movies for the viewers and give them a chance to read and write their review about the same.</a:t>
            </a:r>
            <a:endParaRPr sz="2891">
              <a:solidFill>
                <a:srgbClr val="FFFFFF"/>
              </a:solidFill>
              <a:latin typeface="Arial"/>
              <a:ea typeface="Arial"/>
              <a:cs typeface="Arial"/>
              <a:sym typeface="Arial"/>
            </a:endParaRPr>
          </a:p>
          <a:p>
            <a:pPr indent="0" lvl="0" marL="342900" rtl="0" algn="l">
              <a:lnSpc>
                <a:spcPct val="160000"/>
              </a:lnSpc>
              <a:spcBef>
                <a:spcPts val="0"/>
              </a:spcBef>
              <a:spcAft>
                <a:spcPts val="0"/>
              </a:spcAft>
              <a:buNone/>
            </a:pPr>
            <a:r>
              <a:t/>
            </a:r>
            <a:endParaRPr sz="2800">
              <a:latin typeface="Arial"/>
              <a:ea typeface="Arial"/>
              <a:cs typeface="Arial"/>
              <a:sym typeface="Arial"/>
            </a:endParaRPr>
          </a:p>
          <a:p>
            <a:pPr indent="0" lvl="0" marL="0" rtl="0" algn="l">
              <a:spcBef>
                <a:spcPts val="1525"/>
              </a:spcBef>
              <a:spcAft>
                <a:spcPts val="0"/>
              </a:spcAft>
              <a:buSzPct val="800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6000"/>
              <a:buFont typeface="Century Gothic"/>
              <a:buNone/>
            </a:pPr>
            <a:r>
              <a:rPr lang="en-US" sz="6000"/>
              <a:t>Objective</a:t>
            </a:r>
            <a:endParaRPr/>
          </a:p>
        </p:txBody>
      </p:sp>
      <p:sp>
        <p:nvSpPr>
          <p:cNvPr id="168" name="Google Shape;168;p22"/>
          <p:cNvSpPr txBox="1"/>
          <p:nvPr>
            <p:ph idx="1" type="body"/>
          </p:nvPr>
        </p:nvSpPr>
        <p:spPr>
          <a:xfrm>
            <a:off x="685800" y="1201783"/>
            <a:ext cx="10820400" cy="5480365"/>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SzPts val="1920"/>
              <a:buNone/>
            </a:pPr>
            <a:r>
              <a:rPr lang="en-US" sz="2400">
                <a:latin typeface="Arial"/>
                <a:ea typeface="Arial"/>
                <a:cs typeface="Arial"/>
                <a:sym typeface="Arial"/>
              </a:rPr>
              <a:t> </a:t>
            </a:r>
            <a:endParaRPr sz="2400">
              <a:latin typeface="Arial"/>
              <a:ea typeface="Arial"/>
              <a:cs typeface="Arial"/>
              <a:sym typeface="Arial"/>
            </a:endParaRPr>
          </a:p>
          <a:p>
            <a:pPr indent="-373380" lvl="0" marL="342900" rtl="0" algn="just">
              <a:spcBef>
                <a:spcPts val="7848"/>
              </a:spcBef>
              <a:spcAft>
                <a:spcPts val="0"/>
              </a:spcAft>
              <a:buClr>
                <a:srgbClr val="FFFFFF"/>
              </a:buClr>
              <a:buSzPts val="1920"/>
              <a:buChar char="►"/>
            </a:pPr>
            <a:r>
              <a:rPr lang="en-US" sz="2201">
                <a:solidFill>
                  <a:srgbClr val="FFFFFF"/>
                </a:solidFill>
                <a:latin typeface="Arial"/>
                <a:ea typeface="Arial"/>
                <a:cs typeface="Arial"/>
                <a:sym typeface="Arial"/>
              </a:rPr>
              <a:t>Objective of this project is to make a  full stack web application based on MERN technology which will help users to get details of latest movies (like run time ,rating ,category and their star cast etc.)</a:t>
            </a:r>
            <a:r>
              <a:rPr lang="en-US" sz="2001">
                <a:solidFill>
                  <a:srgbClr val="FFFFFF"/>
                </a:solidFill>
                <a:latin typeface="Arial"/>
                <a:ea typeface="Arial"/>
                <a:cs typeface="Arial"/>
                <a:sym typeface="Arial"/>
              </a:rPr>
              <a:t>. </a:t>
            </a:r>
            <a:endParaRPr sz="2001">
              <a:solidFill>
                <a:srgbClr val="FFFFFF"/>
              </a:solidFill>
              <a:latin typeface="Arial"/>
              <a:ea typeface="Arial"/>
              <a:cs typeface="Arial"/>
              <a:sym typeface="Arial"/>
            </a:endParaRPr>
          </a:p>
          <a:p>
            <a:pPr indent="0" lvl="0" marL="342900" rtl="0" algn="l">
              <a:lnSpc>
                <a:spcPct val="150000"/>
              </a:lnSpc>
              <a:spcBef>
                <a:spcPts val="2000"/>
              </a:spcBef>
              <a:spcAft>
                <a:spcPts val="0"/>
              </a:spcAft>
              <a:buNone/>
            </a:pPr>
            <a:r>
              <a:t/>
            </a:r>
            <a:endParaRPr sz="2400">
              <a:latin typeface="Arial"/>
              <a:ea typeface="Arial"/>
              <a:cs typeface="Arial"/>
              <a:sym typeface="Arial"/>
            </a:endParaRPr>
          </a:p>
          <a:p>
            <a:pPr indent="-220980" lvl="0" marL="342900" rtl="0" algn="l">
              <a:lnSpc>
                <a:spcPct val="150000"/>
              </a:lnSpc>
              <a:spcBef>
                <a:spcPts val="2000"/>
              </a:spcBef>
              <a:spcAft>
                <a:spcPts val="0"/>
              </a:spcAft>
              <a:buSzPts val="1920"/>
              <a:buNone/>
            </a:pPr>
            <a:r>
              <a:t/>
            </a:r>
            <a:endParaRPr sz="2400">
              <a:latin typeface="Arial"/>
              <a:ea typeface="Arial"/>
              <a:cs typeface="Arial"/>
              <a:sym typeface="Arial"/>
            </a:endParaRPr>
          </a:p>
          <a:p>
            <a:pPr indent="-200660" lvl="0" marL="342900" rtl="0" algn="ctr">
              <a:spcBef>
                <a:spcPts val="2000"/>
              </a:spcBef>
              <a:spcAft>
                <a:spcPts val="0"/>
              </a:spcAft>
              <a:buSzPts val="2240"/>
              <a:buNone/>
            </a:pPr>
            <a:r>
              <a:t/>
            </a:r>
            <a:endParaRPr sz="2800">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4800"/>
              <a:buFont typeface="Century Gothic"/>
              <a:buNone/>
            </a:pPr>
            <a:r>
              <a:rPr lang="en-US" sz="4800"/>
              <a:t>Technology Used</a:t>
            </a:r>
            <a:endParaRPr/>
          </a:p>
        </p:txBody>
      </p:sp>
      <p:sp>
        <p:nvSpPr>
          <p:cNvPr id="174" name="Google Shape;174;p23"/>
          <p:cNvSpPr txBox="1"/>
          <p:nvPr>
            <p:ph idx="1" type="body"/>
          </p:nvPr>
        </p:nvSpPr>
        <p:spPr>
          <a:xfrm>
            <a:off x="1104293" y="2010130"/>
            <a:ext cx="8946541" cy="466063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1" lang="en-US" sz="2000">
                <a:latin typeface="Arial"/>
                <a:ea typeface="Arial"/>
                <a:cs typeface="Arial"/>
                <a:sym typeface="Arial"/>
              </a:rPr>
              <a:t>HTML: </a:t>
            </a:r>
            <a:r>
              <a:rPr lang="en-US"/>
              <a:t>HTML stands for Hyper Text Markup Language.HTML is the standard markup language for creating Web pages.HTML describes the structure of a Web page.HTML consists of a series of elements.HTML elements tell the browser how to display the content</a:t>
            </a:r>
            <a:endParaRPr/>
          </a:p>
          <a:p>
            <a:pPr indent="-241300" lvl="0" marL="34290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b="1" lang="en-US">
                <a:latin typeface="Arial"/>
                <a:ea typeface="Arial"/>
                <a:cs typeface="Arial"/>
                <a:sym typeface="Arial"/>
              </a:rPr>
              <a:t>CSS</a:t>
            </a:r>
            <a:r>
              <a:rPr b="1" lang="en-US" sz="2000">
                <a:latin typeface="Arial"/>
                <a:ea typeface="Arial"/>
                <a:cs typeface="Arial"/>
                <a:sym typeface="Arial"/>
              </a:rPr>
              <a:t>:</a:t>
            </a:r>
            <a:r>
              <a:rPr lang="en-US"/>
              <a:t>CSS stands for Cascading Style Sheets.CSS describes how HTML elements are to be displayed on screen, paper, or in other media.</a:t>
            </a:r>
            <a:endParaRPr/>
          </a:p>
          <a:p>
            <a:pPr indent="-241300" lvl="0" marL="34290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b="1" lang="en-US">
                <a:latin typeface="Arial"/>
                <a:ea typeface="Arial"/>
                <a:cs typeface="Arial"/>
                <a:sym typeface="Arial"/>
              </a:rPr>
              <a:t>JAVASCRIPT:</a:t>
            </a:r>
            <a:r>
              <a:rPr b="1" lang="en-US"/>
              <a:t> </a:t>
            </a:r>
            <a:r>
              <a:rPr lang="en-US"/>
              <a:t>JavaScript is a web-based scripting language that has been widely used in web application development. In particular, it is often used to add a variety of dynamic functions to web pages, providing users with a smoother and more pleasing browsing experience.</a:t>
            </a:r>
            <a:endParaRPr/>
          </a:p>
          <a:p>
            <a:pPr indent="-241300" lvl="0" marL="342900" rtl="0" algn="l">
              <a:spcBef>
                <a:spcPts val="1000"/>
              </a:spcBef>
              <a:spcAft>
                <a:spcPts val="0"/>
              </a:spcAft>
              <a:buSzPts val="1600"/>
              <a:buNone/>
            </a:pPr>
            <a:r>
              <a:t/>
            </a:r>
            <a:endParaRPr sz="2000">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0" st="0"/>
                                            </p:txEl>
                                          </p:spTgt>
                                        </p:tgtEl>
                                        <p:attrNameLst>
                                          <p:attrName>style.visibility</p:attrName>
                                        </p:attrNameLst>
                                      </p:cBhvr>
                                      <p:to>
                                        <p:strVal val="visible"/>
                                      </p:to>
                                    </p:set>
                                    <p:animEffect filter="fade" transition="in">
                                      <p:cBhvr>
                                        <p:cTn dur="1000"/>
                                        <p:tgtEl>
                                          <p:spTgt spid="1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1" st="1"/>
                                            </p:txEl>
                                          </p:spTgt>
                                        </p:tgtEl>
                                        <p:attrNameLst>
                                          <p:attrName>style.visibility</p:attrName>
                                        </p:attrNameLst>
                                      </p:cBhvr>
                                      <p:to>
                                        <p:strVal val="visible"/>
                                      </p:to>
                                    </p:set>
                                    <p:animEffect filter="fade" transition="in">
                                      <p:cBhvr>
                                        <p:cTn dur="1000"/>
                                        <p:tgtEl>
                                          <p:spTgt spid="1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2" st="2"/>
                                            </p:txEl>
                                          </p:spTgt>
                                        </p:tgtEl>
                                        <p:attrNameLst>
                                          <p:attrName>style.visibility</p:attrName>
                                        </p:attrNameLst>
                                      </p:cBhvr>
                                      <p:to>
                                        <p:strVal val="visible"/>
                                      </p:to>
                                    </p:set>
                                    <p:animEffect filter="fade" transition="in">
                                      <p:cBhvr>
                                        <p:cTn dur="1000"/>
                                        <p:tgtEl>
                                          <p:spTgt spid="1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3" st="3"/>
                                            </p:txEl>
                                          </p:spTgt>
                                        </p:tgtEl>
                                        <p:attrNameLst>
                                          <p:attrName>style.visibility</p:attrName>
                                        </p:attrNameLst>
                                      </p:cBhvr>
                                      <p:to>
                                        <p:strVal val="visible"/>
                                      </p:to>
                                    </p:set>
                                    <p:animEffect filter="fade" transition="in">
                                      <p:cBhvr>
                                        <p:cTn dur="1000"/>
                                        <p:tgtEl>
                                          <p:spTgt spid="1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4" st="4"/>
                                            </p:txEl>
                                          </p:spTgt>
                                        </p:tgtEl>
                                        <p:attrNameLst>
                                          <p:attrName>style.visibility</p:attrName>
                                        </p:attrNameLst>
                                      </p:cBhvr>
                                      <p:to>
                                        <p:strVal val="visible"/>
                                      </p:to>
                                    </p:set>
                                    <p:animEffect filter="fade" transition="in">
                                      <p:cBhvr>
                                        <p:cTn dur="1000"/>
                                        <p:tgtEl>
                                          <p:spTgt spid="1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5" st="5"/>
                                            </p:txEl>
                                          </p:spTgt>
                                        </p:tgtEl>
                                        <p:attrNameLst>
                                          <p:attrName>style.visibility</p:attrName>
                                        </p:attrNameLst>
                                      </p:cBhvr>
                                      <p:to>
                                        <p:strVal val="visible"/>
                                      </p:to>
                                    </p:set>
                                    <p:animEffect filter="fade" transition="in">
                                      <p:cBhvr>
                                        <p:cTn dur="1000"/>
                                        <p:tgtEl>
                                          <p:spTgt spid="17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txBox="1"/>
          <p:nvPr/>
        </p:nvSpPr>
        <p:spPr>
          <a:xfrm>
            <a:off x="583473" y="426720"/>
            <a:ext cx="10946675" cy="61555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b="1" lang="en-US" sz="1800">
                <a:solidFill>
                  <a:schemeClr val="lt1"/>
                </a:solidFill>
                <a:latin typeface="Arial"/>
                <a:ea typeface="Arial"/>
                <a:cs typeface="Arial"/>
                <a:sym typeface="Arial"/>
              </a:rPr>
              <a:t>BOOTSTRAP :</a:t>
            </a:r>
            <a:r>
              <a:rPr b="1" lang="en-US" sz="1800">
                <a:solidFill>
                  <a:schemeClr val="lt1"/>
                </a:solidFill>
                <a:latin typeface="Century Gothic"/>
                <a:ea typeface="Century Gothic"/>
                <a:cs typeface="Century Gothic"/>
                <a:sym typeface="Century Gothic"/>
              </a:rPr>
              <a:t> </a:t>
            </a:r>
            <a:r>
              <a:rPr lang="en-US" sz="2000">
                <a:solidFill>
                  <a:schemeClr val="lt1"/>
                </a:solidFill>
                <a:latin typeface="Century Gothic"/>
                <a:ea typeface="Century Gothic"/>
                <a:cs typeface="Century Gothic"/>
                <a:sym typeface="Century Gothic"/>
              </a:rPr>
              <a:t>Bootstrap is a free and open front-end framework for designing websites and web applications. It contains HTML - and CSS -based design templates for typography, forms, buttons, navigation and other interface components, as well as optional JavaScript extensions. </a:t>
            </a:r>
            <a:endParaRPr/>
          </a:p>
          <a:p>
            <a:pPr indent="-158750" lvl="0" marL="285750" marR="0" rtl="0" algn="l">
              <a:spcBef>
                <a:spcPts val="0"/>
              </a:spcBef>
              <a:spcAft>
                <a:spcPts val="0"/>
              </a:spcAft>
              <a:buClr>
                <a:schemeClr val="lt1"/>
              </a:buClr>
              <a:buSzPts val="2000"/>
              <a:buFont typeface="Noto Sans Symbols"/>
              <a:buNone/>
            </a:pPr>
            <a:r>
              <a:t/>
            </a:r>
            <a:endParaRPr sz="2000">
              <a:solidFill>
                <a:schemeClr val="lt1"/>
              </a:solidFill>
              <a:latin typeface="Century Gothic"/>
              <a:ea typeface="Century Gothic"/>
              <a:cs typeface="Century Gothic"/>
              <a:sym typeface="Century Gothic"/>
            </a:endParaRPr>
          </a:p>
          <a:p>
            <a:pPr indent="-171450" lvl="0" marL="285750" marR="0" rtl="0" algn="l">
              <a:spcBef>
                <a:spcPts val="0"/>
              </a:spcBef>
              <a:spcAft>
                <a:spcPts val="0"/>
              </a:spcAft>
              <a:buClr>
                <a:schemeClr val="lt1"/>
              </a:buClr>
              <a:buSzPts val="1800"/>
              <a:buFont typeface="Noto Sans Symbols"/>
              <a:buNone/>
            </a:pPr>
            <a:r>
              <a:t/>
            </a:r>
            <a:endParaRPr sz="1800">
              <a:solidFill>
                <a:schemeClr val="lt1"/>
              </a:solidFill>
              <a:latin typeface="Century Gothic"/>
              <a:ea typeface="Century Gothic"/>
              <a:cs typeface="Century Gothic"/>
              <a:sym typeface="Century Gothic"/>
            </a:endParaRPr>
          </a:p>
          <a:p>
            <a:pPr indent="-285750" lvl="0" marL="285750" marR="0" rtl="0" algn="l">
              <a:spcBef>
                <a:spcPts val="0"/>
              </a:spcBef>
              <a:spcAft>
                <a:spcPts val="0"/>
              </a:spcAft>
              <a:buClr>
                <a:schemeClr val="lt1"/>
              </a:buClr>
              <a:buSzPts val="1800"/>
              <a:buFont typeface="Noto Sans Symbols"/>
              <a:buChar char="⮚"/>
            </a:pPr>
            <a:r>
              <a:rPr b="1" lang="en-US" sz="1800">
                <a:solidFill>
                  <a:schemeClr val="lt1"/>
                </a:solidFill>
                <a:latin typeface="Arial"/>
                <a:ea typeface="Arial"/>
                <a:cs typeface="Arial"/>
                <a:sym typeface="Arial"/>
              </a:rPr>
              <a:t>REACT : </a:t>
            </a:r>
            <a:r>
              <a:rPr lang="en-US" sz="2000">
                <a:solidFill>
                  <a:schemeClr val="lt1"/>
                </a:solidFill>
                <a:latin typeface="Century Gothic"/>
                <a:ea typeface="Century Gothic"/>
                <a:cs typeface="Century Gothic"/>
                <a:sym typeface="Century Gothic"/>
              </a:rPr>
              <a:t>React (also known as React.js or ReactJS ) is an open-source, front end, javascript library for building user interface or UI components. It is maintained by Facebook and a community of the individual developers and companies. React can be used as a base in the development of single-page or mobile applications. </a:t>
            </a:r>
            <a:endParaRPr/>
          </a:p>
          <a:p>
            <a:pPr indent="-158750" lvl="0" marL="285750" marR="0" rtl="0" algn="l">
              <a:spcBef>
                <a:spcPts val="0"/>
              </a:spcBef>
              <a:spcAft>
                <a:spcPts val="0"/>
              </a:spcAft>
              <a:buClr>
                <a:schemeClr val="lt1"/>
              </a:buClr>
              <a:buSzPts val="2000"/>
              <a:buFont typeface="Noto Sans Symbols"/>
              <a:buNone/>
            </a:pPr>
            <a:r>
              <a:t/>
            </a:r>
            <a:endParaRPr sz="2000">
              <a:solidFill>
                <a:schemeClr val="lt1"/>
              </a:solidFill>
              <a:latin typeface="Century Gothic"/>
              <a:ea typeface="Century Gothic"/>
              <a:cs typeface="Century Gothic"/>
              <a:sym typeface="Century Gothic"/>
            </a:endParaRPr>
          </a:p>
          <a:p>
            <a:pPr indent="-158750" lvl="0" marL="285750" marR="0" rtl="0" algn="l">
              <a:spcBef>
                <a:spcPts val="0"/>
              </a:spcBef>
              <a:spcAft>
                <a:spcPts val="0"/>
              </a:spcAft>
              <a:buClr>
                <a:schemeClr val="lt1"/>
              </a:buClr>
              <a:buSzPts val="2000"/>
              <a:buFont typeface="Noto Sans Symbols"/>
              <a:buNone/>
            </a:pPr>
            <a:r>
              <a:t/>
            </a:r>
            <a:endParaRPr sz="2000">
              <a:solidFill>
                <a:schemeClr val="lt1"/>
              </a:solidFill>
              <a:latin typeface="Century Gothic"/>
              <a:ea typeface="Century Gothic"/>
              <a:cs typeface="Century Gothic"/>
              <a:sym typeface="Century Gothic"/>
            </a:endParaRPr>
          </a:p>
          <a:p>
            <a:pPr indent="-285750" lvl="0" marL="285750" marR="0" rtl="0" algn="l">
              <a:spcBef>
                <a:spcPts val="0"/>
              </a:spcBef>
              <a:spcAft>
                <a:spcPts val="0"/>
              </a:spcAft>
              <a:buClr>
                <a:schemeClr val="lt1"/>
              </a:buClr>
              <a:buSzPts val="2000"/>
              <a:buFont typeface="Noto Sans Symbols"/>
              <a:buChar char="⮚"/>
            </a:pPr>
            <a:r>
              <a:rPr b="1" lang="en-US" sz="2000">
                <a:solidFill>
                  <a:schemeClr val="lt1"/>
                </a:solidFill>
                <a:latin typeface="Arial"/>
                <a:ea typeface="Arial"/>
                <a:cs typeface="Arial"/>
                <a:sym typeface="Arial"/>
              </a:rPr>
              <a:t>FONT AWESOME : </a:t>
            </a:r>
            <a:r>
              <a:rPr lang="en-US" sz="2000">
                <a:solidFill>
                  <a:schemeClr val="lt1"/>
                </a:solidFill>
                <a:latin typeface="Century Gothic"/>
                <a:ea typeface="Century Gothic"/>
                <a:cs typeface="Century Gothic"/>
                <a:sym typeface="Century Gothic"/>
              </a:rPr>
              <a:t>Font Awesome is a font and icon toolkit based on CSS and LESS. It was made by Dave Gandy for use with Twitter Bootstrap, and later was incorporated into the Bootstrap CDN. Font Awesome has a 20% market share among those websites which use third-party Font Scripts on their platform, ranking it second place after Google Fonts. </a:t>
            </a:r>
            <a:endParaRPr sz="2000">
              <a:solidFill>
                <a:schemeClr val="lt1"/>
              </a:solidFill>
              <a:latin typeface="Century Gothic"/>
              <a:ea typeface="Century Gothic"/>
              <a:cs typeface="Century Gothic"/>
              <a:sym typeface="Century Gothic"/>
            </a:endParaRPr>
          </a:p>
          <a:p>
            <a:pPr indent="-158750" lvl="0" marL="285750" marR="0" rtl="0" algn="l">
              <a:spcBef>
                <a:spcPts val="0"/>
              </a:spcBef>
              <a:spcAft>
                <a:spcPts val="0"/>
              </a:spcAft>
              <a:buClr>
                <a:schemeClr val="lt1"/>
              </a:buClr>
              <a:buSzPts val="2000"/>
              <a:buFont typeface="Noto Sans Symbols"/>
              <a:buNone/>
            </a:pPr>
            <a:r>
              <a:t/>
            </a:r>
            <a:endParaRPr sz="2000">
              <a:solidFill>
                <a:schemeClr val="lt1"/>
              </a:solidFill>
              <a:latin typeface="Century Gothic"/>
              <a:ea typeface="Century Gothic"/>
              <a:cs typeface="Century Gothic"/>
              <a:sym typeface="Century Gothic"/>
            </a:endParaRPr>
          </a:p>
          <a:p>
            <a:pPr indent="-171450" lvl="0" marL="285750" marR="0" rtl="0" algn="l">
              <a:spcBef>
                <a:spcPts val="0"/>
              </a:spcBef>
              <a:spcAft>
                <a:spcPts val="0"/>
              </a:spcAft>
              <a:buClr>
                <a:schemeClr val="lt1"/>
              </a:buClr>
              <a:buSzPts val="1800"/>
              <a:buFont typeface="Noto Sans Symbols"/>
              <a:buNone/>
            </a:pPr>
            <a:r>
              <a:t/>
            </a:r>
            <a:endParaRPr sz="1800">
              <a:solidFill>
                <a:schemeClr val="lt1"/>
              </a:solidFill>
              <a:latin typeface="Century Gothic"/>
              <a:ea typeface="Century Gothic"/>
              <a:cs typeface="Century Gothic"/>
              <a:sym typeface="Century Gothic"/>
            </a:endParaRPr>
          </a:p>
          <a:p>
            <a:pPr indent="-171450" lvl="0" marL="285750" marR="0" rtl="0" algn="l">
              <a:spcBef>
                <a:spcPts val="0"/>
              </a:spcBef>
              <a:spcAft>
                <a:spcPts val="0"/>
              </a:spcAft>
              <a:buClr>
                <a:schemeClr val="lt1"/>
              </a:buClr>
              <a:buSzPts val="1800"/>
              <a:buFont typeface="Noto Sans Symbols"/>
              <a:buNone/>
            </a:pPr>
            <a:r>
              <a:t/>
            </a:r>
            <a:endParaRPr sz="1800">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nvSpPr>
        <p:spPr>
          <a:xfrm>
            <a:off x="794350" y="987125"/>
            <a:ext cx="10054800" cy="1555500"/>
          </a:xfrm>
          <a:prstGeom prst="rect">
            <a:avLst/>
          </a:prstGeom>
          <a:noFill/>
          <a:ln>
            <a:noFill/>
          </a:ln>
        </p:spPr>
        <p:txBody>
          <a:bodyPr anchorCtr="0" anchor="t" bIns="91425" lIns="91425" spcFirstLastPara="1" rIns="91425" wrap="square" tIns="91425">
            <a:spAutoFit/>
          </a:bodyPr>
          <a:lstStyle/>
          <a:p>
            <a:pPr indent="-317500" lvl="0" marL="457200" rtl="0" algn="l">
              <a:spcBef>
                <a:spcPts val="1418"/>
              </a:spcBef>
              <a:spcAft>
                <a:spcPts val="0"/>
              </a:spcAft>
              <a:buClr>
                <a:srgbClr val="FFFFFF"/>
              </a:buClr>
              <a:buSzPts val="1400"/>
              <a:buChar char="➢"/>
            </a:pPr>
            <a:r>
              <a:rPr lang="en-US" sz="2101">
                <a:solidFill>
                  <a:srgbClr val="FFFFFF"/>
                </a:solidFill>
              </a:rPr>
              <a:t>MongoDB: </a:t>
            </a:r>
            <a:r>
              <a:rPr lang="en-US" sz="1701">
                <a:solidFill>
                  <a:srgbClr val="FFFFFF"/>
                </a:solidFill>
              </a:rPr>
              <a:t>MongoDB is a NoSQL database where each record is a document consisting of key-value pairs that are similar to JSON (JavaScript Object Notation) objects. MongoDB is flexible and allows its users to create schema, databases, tables, etc. Documents that are identifiable by a primary key make up the basic unit of MongoDB. Once MongoDB is installed, users can make use of Mongo Shell as well</a:t>
            </a:r>
            <a:endParaRPr sz="1900">
              <a:solidFill>
                <a:srgbClr val="FFFFFF"/>
              </a:solidFill>
              <a:latin typeface="Century Gothic"/>
              <a:ea typeface="Century Gothic"/>
              <a:cs typeface="Century Gothic"/>
              <a:sym typeface="Century Gothic"/>
            </a:endParaRPr>
          </a:p>
        </p:txBody>
      </p:sp>
      <p:sp>
        <p:nvSpPr>
          <p:cNvPr id="185" name="Google Shape;185;p25"/>
          <p:cNvSpPr txBox="1"/>
          <p:nvPr/>
        </p:nvSpPr>
        <p:spPr>
          <a:xfrm>
            <a:off x="794425" y="2687613"/>
            <a:ext cx="10054800" cy="161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Char char="➢"/>
            </a:pPr>
            <a:r>
              <a:rPr lang="en-US" sz="2001">
                <a:solidFill>
                  <a:srgbClr val="FFFFFF"/>
                </a:solidFill>
              </a:rPr>
              <a:t>Express JS : </a:t>
            </a:r>
            <a:r>
              <a:rPr lang="en-US" sz="1801">
                <a:solidFill>
                  <a:srgbClr val="FFFFFF"/>
                </a:solidFill>
                <a:latin typeface="Roboto"/>
                <a:ea typeface="Roboto"/>
                <a:cs typeface="Roboto"/>
                <a:sym typeface="Roboto"/>
              </a:rPr>
              <a:t>Express is a Node.js framework. Rather than writing the code using Node.js and creating loads of Node modules, Express makes it simpler and easier to write the back-end code. Express helps in designing great web applications and APIs. Express supports many middlewares which makes the code shorter and easier to write </a:t>
            </a:r>
            <a:endParaRPr b="1" sz="1900">
              <a:solidFill>
                <a:srgbClr val="FFFFFF"/>
              </a:solidFill>
            </a:endParaRPr>
          </a:p>
          <a:p>
            <a:pPr indent="0" lvl="0" marL="0" rtl="0" algn="l">
              <a:spcBef>
                <a:spcPts val="0"/>
              </a:spcBef>
              <a:spcAft>
                <a:spcPts val="0"/>
              </a:spcAft>
              <a:buNone/>
            </a:pPr>
            <a:r>
              <a:t/>
            </a:r>
            <a:endParaRPr sz="1900">
              <a:solidFill>
                <a:srgbClr val="FFFFFF"/>
              </a:solidFill>
              <a:latin typeface="Century Gothic"/>
              <a:ea typeface="Century Gothic"/>
              <a:cs typeface="Century Gothic"/>
              <a:sym typeface="Century Gothic"/>
            </a:endParaRPr>
          </a:p>
        </p:txBody>
      </p:sp>
      <p:sp>
        <p:nvSpPr>
          <p:cNvPr id="186" name="Google Shape;186;p25"/>
          <p:cNvSpPr txBox="1"/>
          <p:nvPr/>
        </p:nvSpPr>
        <p:spPr>
          <a:xfrm>
            <a:off x="794425" y="4449300"/>
            <a:ext cx="10054800" cy="1336500"/>
          </a:xfrm>
          <a:prstGeom prst="rect">
            <a:avLst/>
          </a:prstGeom>
          <a:noFill/>
          <a:ln>
            <a:noFill/>
          </a:ln>
        </p:spPr>
        <p:txBody>
          <a:bodyPr anchorCtr="0" anchor="t" bIns="91425" lIns="91425" spcFirstLastPara="1" rIns="91425" wrap="square" tIns="91425">
            <a:spAutoFit/>
          </a:bodyPr>
          <a:lstStyle/>
          <a:p>
            <a:pPr indent="-317500" lvl="0" marL="457200" marR="566964" rtl="0" algn="l">
              <a:lnSpc>
                <a:spcPct val="156185"/>
              </a:lnSpc>
              <a:spcBef>
                <a:spcPts val="1377"/>
              </a:spcBef>
              <a:spcAft>
                <a:spcPts val="0"/>
              </a:spcAft>
              <a:buClr>
                <a:srgbClr val="FFFFFF"/>
              </a:buClr>
              <a:buSzPts val="1400"/>
              <a:buChar char="➢"/>
            </a:pPr>
            <a:r>
              <a:rPr lang="en-US" sz="2001">
                <a:solidFill>
                  <a:srgbClr val="FFFFFF"/>
                </a:solidFill>
              </a:rPr>
              <a:t>Node.js : </a:t>
            </a:r>
            <a:r>
              <a:rPr lang="en-US" sz="1701">
                <a:solidFill>
                  <a:srgbClr val="FFFFFF"/>
                </a:solidFill>
                <a:latin typeface="Roboto"/>
                <a:ea typeface="Roboto"/>
                <a:cs typeface="Roboto"/>
                <a:sym typeface="Roboto"/>
              </a:rPr>
              <a:t>Node.js provides a JavaScript Environment which allows the user to run their code on the server (outside the browser). Node pack manager i.e. npm allows the user to choose from thousands of free packages (node modules) to download. </a:t>
            </a:r>
            <a:endParaRPr sz="1900">
              <a:solidFill>
                <a:srgbClr val="FFFFFF"/>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6000"/>
              <a:buFont typeface="Century Gothic"/>
              <a:buNone/>
            </a:pPr>
            <a:r>
              <a:rPr lang="en-US" sz="6000"/>
              <a:t>Requirements</a:t>
            </a:r>
            <a:endParaRPr sz="6000"/>
          </a:p>
        </p:txBody>
      </p:sp>
      <p:sp>
        <p:nvSpPr>
          <p:cNvPr id="192" name="Google Shape;192;p2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240"/>
              <a:buNone/>
            </a:pPr>
            <a:r>
              <a:rPr lang="en-US" sz="2800">
                <a:latin typeface="Arial"/>
                <a:ea typeface="Arial"/>
                <a:cs typeface="Arial"/>
                <a:sym typeface="Arial"/>
              </a:rPr>
              <a:t>HARDWARE REQUIREMENTS</a:t>
            </a:r>
            <a:endParaRPr/>
          </a:p>
          <a:p>
            <a:pPr indent="-342900" lvl="0" marL="342900" rtl="0" algn="l">
              <a:lnSpc>
                <a:spcPct val="115000"/>
              </a:lnSpc>
              <a:spcBef>
                <a:spcPts val="1000"/>
              </a:spcBef>
              <a:spcAft>
                <a:spcPts val="0"/>
              </a:spcAft>
              <a:buSzPts val="1600"/>
              <a:buFont typeface="Noto Sans Symbols"/>
              <a:buChar char="▪"/>
            </a:pPr>
            <a:r>
              <a:rPr lang="en-US">
                <a:latin typeface="Calibri"/>
                <a:ea typeface="Calibri"/>
                <a:cs typeface="Calibri"/>
                <a:sym typeface="Calibri"/>
              </a:rPr>
              <a:t>Processor: Intel CORE i5 (8</a:t>
            </a:r>
            <a:r>
              <a:rPr baseline="30000" lang="en-US">
                <a:latin typeface="Calibri"/>
                <a:ea typeface="Calibri"/>
                <a:cs typeface="Calibri"/>
                <a:sym typeface="Calibri"/>
              </a:rPr>
              <a:t>th</a:t>
            </a:r>
            <a:r>
              <a:rPr lang="en-US">
                <a:latin typeface="Calibri"/>
                <a:ea typeface="Calibri"/>
                <a:cs typeface="Calibri"/>
                <a:sym typeface="Calibri"/>
              </a:rPr>
              <a:t> Gen) </a:t>
            </a:r>
            <a:endParaRPr/>
          </a:p>
          <a:p>
            <a:pPr indent="-342900" lvl="0" marL="342900" rtl="0" algn="l">
              <a:lnSpc>
                <a:spcPct val="115000"/>
              </a:lnSpc>
              <a:spcBef>
                <a:spcPts val="1000"/>
              </a:spcBef>
              <a:spcAft>
                <a:spcPts val="0"/>
              </a:spcAft>
              <a:buSzPts val="1600"/>
              <a:buFont typeface="Noto Sans Symbols"/>
              <a:buChar char="▪"/>
            </a:pPr>
            <a:r>
              <a:rPr lang="en-US">
                <a:latin typeface="Calibri"/>
                <a:ea typeface="Calibri"/>
                <a:cs typeface="Calibri"/>
                <a:sym typeface="Calibri"/>
              </a:rPr>
              <a:t>Main Memory(RAM) : 4gb </a:t>
            </a:r>
            <a:endParaRPr/>
          </a:p>
          <a:p>
            <a:pPr indent="-342900" lvl="0" marL="342900" rtl="0" algn="l">
              <a:lnSpc>
                <a:spcPct val="115000"/>
              </a:lnSpc>
              <a:spcBef>
                <a:spcPts val="1000"/>
              </a:spcBef>
              <a:spcAft>
                <a:spcPts val="0"/>
              </a:spcAft>
              <a:buSzPts val="1600"/>
              <a:buFont typeface="Noto Sans Symbols"/>
              <a:buChar char="▪"/>
            </a:pPr>
            <a:r>
              <a:rPr lang="en-US">
                <a:latin typeface="Calibri"/>
                <a:ea typeface="Calibri"/>
                <a:cs typeface="Calibri"/>
                <a:sym typeface="Calibri"/>
              </a:rPr>
              <a:t>Keyboard : 108 Keys </a:t>
            </a:r>
            <a:endParaRPr/>
          </a:p>
          <a:p>
            <a:pPr indent="-342900" lvl="0" marL="342900" rtl="0" algn="l">
              <a:lnSpc>
                <a:spcPct val="115000"/>
              </a:lnSpc>
              <a:spcBef>
                <a:spcPts val="1000"/>
              </a:spcBef>
              <a:spcAft>
                <a:spcPts val="0"/>
              </a:spcAft>
              <a:buSzPts val="1600"/>
              <a:buFont typeface="Noto Sans Symbols"/>
              <a:buChar char="▪"/>
            </a:pPr>
            <a:r>
              <a:rPr lang="en-US">
                <a:latin typeface="Calibri"/>
                <a:ea typeface="Calibri"/>
                <a:cs typeface="Calibri"/>
                <a:sym typeface="Calibri"/>
              </a:rPr>
              <a:t>Mouse : Optical Mouse </a:t>
            </a:r>
            <a:endParaRPr/>
          </a:p>
          <a:p>
            <a:pPr indent="-342900" lvl="0" marL="342900" rtl="0" algn="l">
              <a:lnSpc>
                <a:spcPct val="115000"/>
              </a:lnSpc>
              <a:spcBef>
                <a:spcPts val="1000"/>
              </a:spcBef>
              <a:spcAft>
                <a:spcPts val="0"/>
              </a:spcAft>
              <a:buSzPts val="1600"/>
              <a:buFont typeface="Noto Sans Symbols"/>
              <a:buChar char="▪"/>
            </a:pPr>
            <a:r>
              <a:rPr lang="en-US">
                <a:latin typeface="Calibri"/>
                <a:ea typeface="Calibri"/>
                <a:cs typeface="Calibri"/>
                <a:sym typeface="Calibri"/>
              </a:rPr>
              <a:t>Hard Disk : 160 GB </a:t>
            </a:r>
            <a:endParaRPr/>
          </a:p>
          <a:p>
            <a:pPr indent="-342900" lvl="0" marL="342900" rtl="0" algn="l">
              <a:lnSpc>
                <a:spcPct val="115000"/>
              </a:lnSpc>
              <a:spcBef>
                <a:spcPts val="2000"/>
              </a:spcBef>
              <a:spcAft>
                <a:spcPts val="0"/>
              </a:spcAft>
              <a:buSzPts val="1600"/>
              <a:buFont typeface="Noto Sans Symbols"/>
              <a:buChar char="▪"/>
            </a:pPr>
            <a:r>
              <a:rPr lang="en-US">
                <a:latin typeface="Calibri"/>
                <a:ea typeface="Calibri"/>
                <a:cs typeface="Calibri"/>
                <a:sym typeface="Calibri"/>
              </a:rPr>
              <a:t>Good Internet Connection</a:t>
            </a:r>
            <a:endParaRPr>
              <a:latin typeface="Calibri"/>
              <a:ea typeface="Calibri"/>
              <a:cs typeface="Calibri"/>
              <a:sym typeface="Calibri"/>
            </a:endParaRPr>
          </a:p>
          <a:p>
            <a:pPr indent="-241300" lvl="0" marL="342900" rtl="0" algn="l">
              <a:lnSpc>
                <a:spcPct val="115000"/>
              </a:lnSpc>
              <a:spcBef>
                <a:spcPts val="2000"/>
              </a:spcBef>
              <a:spcAft>
                <a:spcPts val="0"/>
              </a:spcAft>
              <a:buSzPts val="1600"/>
              <a:buFont typeface="Noto Sans Symbols"/>
              <a:buNone/>
            </a:pPr>
            <a:r>
              <a:t/>
            </a:r>
            <a:endParaRPr>
              <a:latin typeface="Calibri"/>
              <a:ea typeface="Calibri"/>
              <a:cs typeface="Calibri"/>
              <a:sym typeface="Calibri"/>
            </a:endParaRPr>
          </a:p>
          <a:p>
            <a:pPr indent="0" lvl="0" marL="0" rtl="0" algn="l">
              <a:lnSpc>
                <a:spcPct val="115000"/>
              </a:lnSpc>
              <a:spcBef>
                <a:spcPts val="2000"/>
              </a:spcBef>
              <a:spcAft>
                <a:spcPts val="0"/>
              </a:spcAft>
              <a:buSzPts val="1600"/>
              <a:buNone/>
            </a:pPr>
            <a:r>
              <a:t/>
            </a:r>
            <a:endParaRPr>
              <a:latin typeface="Calibri"/>
              <a:ea typeface="Calibri"/>
              <a:cs typeface="Calibri"/>
              <a:sym typeface="Calibri"/>
            </a:endParaRPr>
          </a:p>
          <a:p>
            <a:pPr indent="0" lvl="0" marL="0" rtl="0" algn="l">
              <a:spcBef>
                <a:spcPts val="2000"/>
              </a:spcBef>
              <a:spcAft>
                <a:spcPts val="0"/>
              </a:spcAft>
              <a:buSzPts val="2240"/>
              <a:buNone/>
            </a:pPr>
            <a:r>
              <a:t/>
            </a:r>
            <a:endParaRPr sz="2800">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628694" y="539803"/>
            <a:ext cx="11397843" cy="617450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2800"/>
              <a:buFont typeface="Arial"/>
              <a:buNone/>
            </a:pPr>
            <a:r>
              <a:rPr lang="en-US" sz="2800">
                <a:latin typeface="Arial"/>
                <a:ea typeface="Arial"/>
                <a:cs typeface="Arial"/>
                <a:sym typeface="Arial"/>
              </a:rPr>
              <a:t>SOFTWARE REQUIRED</a:t>
            </a:r>
            <a:br>
              <a:rPr lang="en-US" sz="2800">
                <a:latin typeface="Arial"/>
                <a:ea typeface="Arial"/>
                <a:cs typeface="Arial"/>
                <a:sym typeface="Arial"/>
              </a:rPr>
            </a:br>
            <a:r>
              <a:rPr lang="en-US" sz="2800">
                <a:latin typeface="Arial"/>
                <a:ea typeface="Arial"/>
                <a:cs typeface="Arial"/>
                <a:sym typeface="Arial"/>
              </a:rPr>
              <a:t>   </a:t>
            </a:r>
            <a:r>
              <a:rPr lang="en-US" sz="2000">
                <a:latin typeface="Arial"/>
                <a:ea typeface="Arial"/>
                <a:cs typeface="Arial"/>
                <a:sym typeface="Arial"/>
              </a:rPr>
              <a:t>Visual Studio Code</a:t>
            </a:r>
            <a:endParaRPr sz="2800">
              <a:latin typeface="Arial"/>
              <a:ea typeface="Arial"/>
              <a:cs typeface="Arial"/>
              <a:sym typeface="Arial"/>
            </a:endParaRPr>
          </a:p>
        </p:txBody>
      </p:sp>
      <p:pic>
        <p:nvPicPr>
          <p:cNvPr id="198" name="Google Shape;198;p27"/>
          <p:cNvPicPr preferRelativeResize="0"/>
          <p:nvPr/>
        </p:nvPicPr>
        <p:blipFill rotWithShape="1">
          <a:blip r:embed="rId3">
            <a:alphaModFix/>
          </a:blip>
          <a:srcRect b="0" l="0" r="4893" t="0"/>
          <a:stretch/>
        </p:blipFill>
        <p:spPr>
          <a:xfrm>
            <a:off x="3267391" y="1484051"/>
            <a:ext cx="8759146" cy="530863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